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0" r:id="rId4"/>
    <p:sldId id="272" r:id="rId5"/>
    <p:sldId id="267" r:id="rId6"/>
    <p:sldId id="273" r:id="rId7"/>
    <p:sldId id="274" r:id="rId8"/>
    <p:sldId id="275" r:id="rId9"/>
    <p:sldId id="271" r:id="rId10"/>
    <p:sldId id="265" r:id="rId11"/>
    <p:sldId id="260" r:id="rId12"/>
    <p:sldId id="259" r:id="rId13"/>
    <p:sldId id="257" r:id="rId14"/>
    <p:sldId id="258" r:id="rId15"/>
    <p:sldId id="261" r:id="rId16"/>
    <p:sldId id="262" r:id="rId17"/>
    <p:sldId id="263" r:id="rId18"/>
    <p:sldId id="264" r:id="rId19"/>
    <p:sldId id="268" r:id="rId20"/>
    <p:sldId id="269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594" y="5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2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6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39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34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2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48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4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9447-A4E5-4012-96D0-D9A8607468C3}" type="datetimeFigureOut">
              <a:rPr lang="ko-KR" altLang="en-US" smtClean="0"/>
              <a:t>2017-06-16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41A5E-A73E-4C8F-8CAD-DF9866839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6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86" y="2789277"/>
            <a:ext cx="3236760" cy="3236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729" y="2689227"/>
            <a:ext cx="683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Team Googler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/>
          <p:cNvCxnSpPr>
            <a:stCxn id="8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j-lt"/>
                <a:cs typeface="Arial" panose="020B0604020202020204" pitchFamily="34" charset="0"/>
              </a:rPr>
              <a:t>2 </a:t>
            </a:r>
            <a:r>
              <a:rPr lang="ko-KR" altLang="en-US" sz="1300" dirty="0" smtClean="0">
                <a:latin typeface="+mj-lt"/>
                <a:cs typeface="Arial" panose="020B0604020202020204" pitchFamily="34" charset="0"/>
              </a:rPr>
              <a:t>조</a:t>
            </a:r>
            <a:endParaRPr lang="ko-KR" altLang="en-US" sz="13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346" y="1827453"/>
            <a:ext cx="68939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atin typeface="Arial Black" panose="020B0A04020102020204" pitchFamily="34" charset="0"/>
              </a:rPr>
              <a:t>SW Dev Project</a:t>
            </a:r>
            <a:r>
              <a:rPr lang="ko-KR" altLang="en-US" sz="5000" dirty="0" smtClean="0">
                <a:latin typeface="Arial Black" panose="020B0A04020102020204" pitchFamily="34" charset="0"/>
              </a:rPr>
              <a:t> </a:t>
            </a:r>
            <a:endParaRPr lang="ko-KR" altLang="en-US" sz="5000" dirty="0">
              <a:latin typeface="Arial Black" panose="020B0A040201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007205" y="586448"/>
            <a:ext cx="648200" cy="466849"/>
            <a:chOff x="8955464" y="1404593"/>
            <a:chExt cx="732970" cy="527902"/>
          </a:xfrm>
        </p:grpSpPr>
        <p:sp>
          <p:nvSpPr>
            <p:cNvPr id="12" name="1/2 액자 11"/>
            <p:cNvSpPr/>
            <p:nvPr/>
          </p:nvSpPr>
          <p:spPr>
            <a:xfrm rot="8100000">
              <a:off x="8955464" y="1404593"/>
              <a:ext cx="527901" cy="527901"/>
            </a:xfrm>
            <a:prstGeom prst="halfFrame">
              <a:avLst>
                <a:gd name="adj1" fmla="val 7731"/>
                <a:gd name="adj2" fmla="val 85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1/2 액자 12"/>
            <p:cNvSpPr/>
            <p:nvPr/>
          </p:nvSpPr>
          <p:spPr>
            <a:xfrm rot="8100000">
              <a:off x="9160533" y="1404594"/>
              <a:ext cx="527901" cy="527901"/>
            </a:xfrm>
            <a:prstGeom prst="halfFrame">
              <a:avLst>
                <a:gd name="adj1" fmla="val 7731"/>
                <a:gd name="adj2" fmla="val 854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58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55"/>
          <a:stretch/>
        </p:blipFill>
        <p:spPr>
          <a:xfrm>
            <a:off x="0" y="0"/>
            <a:ext cx="12192000" cy="68441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61509" y="2352548"/>
            <a:ext cx="46689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Code Cooperation</a:t>
            </a:r>
          </a:p>
          <a:p>
            <a:pPr algn="ctr"/>
            <a:r>
              <a:rPr lang="ko-KR" altLang="en-US" sz="2300" dirty="0" smtClean="0">
                <a:solidFill>
                  <a:schemeClr val="bg1"/>
                </a:solidFill>
                <a:latin typeface="+mj-lt"/>
                <a:ea typeface="HY견고딕" panose="02030600000101010101" pitchFamily="18" charset="-127"/>
                <a:cs typeface="Arial" panose="020B0604020202020204" pitchFamily="34" charset="0"/>
              </a:rPr>
              <a:t>디버그 사례로 본 </a:t>
            </a:r>
            <a:r>
              <a:rPr lang="en-US" altLang="ko-KR" sz="2300" dirty="0" err="1" smtClean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Github</a:t>
            </a:r>
            <a:r>
              <a:rPr lang="ko-KR" altLang="en-US" sz="2300" dirty="0" smtClean="0">
                <a:solidFill>
                  <a:schemeClr val="bg1"/>
                </a:solidFill>
                <a:latin typeface="+mj-lt"/>
                <a:ea typeface="HY견고딕" panose="02030600000101010101" pitchFamily="18" charset="-127"/>
                <a:cs typeface="Arial" panose="020B0604020202020204" pitchFamily="34" charset="0"/>
              </a:rPr>
              <a:t> 주의사항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4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9221" y="363173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+mj-ea"/>
                <a:ea typeface="+mj-ea"/>
              </a:rPr>
              <a:t>프로젝트 단위 코드의 난점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66" y="2463329"/>
            <a:ext cx="1424515" cy="14486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299" y="2447451"/>
            <a:ext cx="1424515" cy="14486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64" y="2447451"/>
            <a:ext cx="1424515" cy="14486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81" y="2420075"/>
            <a:ext cx="1424515" cy="1448659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2312067" y="1430040"/>
            <a:ext cx="1892944" cy="695415"/>
          </a:xfrm>
          <a:prstGeom prst="wedgeRoundRectCallout">
            <a:avLst>
              <a:gd name="adj1" fmla="val -38469"/>
              <a:gd name="adj2" fmla="val 9044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난 코딩을 담당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49423" y="1430040"/>
            <a:ext cx="1892944" cy="695415"/>
          </a:xfrm>
          <a:prstGeom prst="wedgeRoundRectCallout">
            <a:avLst>
              <a:gd name="adj1" fmla="val -38469"/>
              <a:gd name="adj2" fmla="val 9044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난 </a:t>
            </a:r>
            <a:r>
              <a:rPr lang="en-US" altLang="ko-KR" dirty="0" smtClean="0">
                <a:solidFill>
                  <a:schemeClr val="tx1"/>
                </a:solidFill>
              </a:rPr>
              <a:t>PPT, </a:t>
            </a:r>
            <a:r>
              <a:rPr lang="ko-KR" altLang="en-US" dirty="0" smtClean="0">
                <a:solidFill>
                  <a:schemeClr val="tx1"/>
                </a:solidFill>
              </a:rPr>
              <a:t>보고서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186779" y="1430440"/>
            <a:ext cx="1892944" cy="695415"/>
          </a:xfrm>
          <a:prstGeom prst="wedgeRoundRectCallout">
            <a:avLst>
              <a:gd name="adj1" fmla="val -38469"/>
              <a:gd name="adj2" fmla="val 9044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난 치킨을 담당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9248" y="4149636"/>
            <a:ext cx="61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▶ 사전에 명확한 설계가 없으면 이렇게 되기 쉽다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57" y="5153240"/>
            <a:ext cx="383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코드 증가에 따른 이해도 부족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5557" y="4643341"/>
            <a:ext cx="336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천차</a:t>
            </a:r>
            <a:r>
              <a:rPr lang="ko-KR" altLang="en-US" dirty="0" smtClean="0"/>
              <a:t> 만별인 코드 </a:t>
            </a:r>
            <a:r>
              <a:rPr lang="ko-KR" altLang="en-US" dirty="0" err="1" smtClean="0"/>
              <a:t>가독성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05557" y="5684697"/>
            <a:ext cx="336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</a:rPr>
              <a:t>내 코드를 남이 멋대로 수정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>
            <a:stCxn id="20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3773510" y="313151"/>
            <a:ext cx="128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j-lt"/>
                <a:cs typeface="Arial" panose="020B0604020202020204" pitchFamily="34" charset="0"/>
              </a:rPr>
              <a:t>2 </a:t>
            </a:r>
            <a:r>
              <a:rPr lang="ko-KR" altLang="en-US" sz="1300" dirty="0" smtClean="0">
                <a:latin typeface="+mj-lt"/>
                <a:cs typeface="Arial" panose="020B0604020202020204" pitchFamily="34" charset="0"/>
              </a:rPr>
              <a:t>조</a:t>
            </a:r>
            <a:endParaRPr lang="ko-KR" altLang="en-US" sz="13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2.1 </a:t>
            </a:r>
            <a:r>
              <a:rPr lang="ko-KR" altLang="en-US" sz="1500" dirty="0" smtClean="0">
                <a:latin typeface="+mj-lt"/>
              </a:rPr>
              <a:t>코드 협업</a:t>
            </a:r>
            <a:endParaRPr lang="ko-KR" alt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9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31" y="1104551"/>
            <a:ext cx="9865170" cy="51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 8"/>
          <p:cNvSpPr/>
          <p:nvPr/>
        </p:nvSpPr>
        <p:spPr>
          <a:xfrm>
            <a:off x="2017069" y="1584925"/>
            <a:ext cx="3319398" cy="3219190"/>
          </a:xfrm>
          <a:custGeom>
            <a:avLst/>
            <a:gdLst>
              <a:gd name="connsiteX0" fmla="*/ 0 w 3319398"/>
              <a:gd name="connsiteY0" fmla="*/ 0 h 3219190"/>
              <a:gd name="connsiteX1" fmla="*/ 0 w 3319398"/>
              <a:gd name="connsiteY1" fmla="*/ 1866379 h 3219190"/>
              <a:gd name="connsiteX2" fmla="*/ 1402915 w 3319398"/>
              <a:gd name="connsiteY2" fmla="*/ 1866379 h 3219190"/>
              <a:gd name="connsiteX3" fmla="*/ 1402915 w 3319398"/>
              <a:gd name="connsiteY3" fmla="*/ 3219190 h 3219190"/>
              <a:gd name="connsiteX4" fmla="*/ 3319398 w 3319398"/>
              <a:gd name="connsiteY4" fmla="*/ 3219190 h 3219190"/>
              <a:gd name="connsiteX5" fmla="*/ 3319398 w 3319398"/>
              <a:gd name="connsiteY5" fmla="*/ 25053 h 3219190"/>
              <a:gd name="connsiteX6" fmla="*/ 0 w 3319398"/>
              <a:gd name="connsiteY6" fmla="*/ 0 h 321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9398" h="3219190">
                <a:moveTo>
                  <a:pt x="0" y="0"/>
                </a:moveTo>
                <a:lnTo>
                  <a:pt x="0" y="1866379"/>
                </a:lnTo>
                <a:lnTo>
                  <a:pt x="1402915" y="1866379"/>
                </a:lnTo>
                <a:lnTo>
                  <a:pt x="1402915" y="3219190"/>
                </a:lnTo>
                <a:lnTo>
                  <a:pt x="3319398" y="3219190"/>
                </a:lnTo>
                <a:lnTo>
                  <a:pt x="3319398" y="25053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165299" y="1547347"/>
            <a:ext cx="4208746" cy="3407080"/>
          </a:xfrm>
          <a:custGeom>
            <a:avLst/>
            <a:gdLst>
              <a:gd name="connsiteX0" fmla="*/ 0 w 4208746"/>
              <a:gd name="connsiteY0" fmla="*/ 1903957 h 3407080"/>
              <a:gd name="connsiteX1" fmla="*/ 0 w 4208746"/>
              <a:gd name="connsiteY1" fmla="*/ 3407080 h 3407080"/>
              <a:gd name="connsiteX2" fmla="*/ 2204581 w 4208746"/>
              <a:gd name="connsiteY2" fmla="*/ 3407080 h 3407080"/>
              <a:gd name="connsiteX3" fmla="*/ 2204581 w 4208746"/>
              <a:gd name="connsiteY3" fmla="*/ 1515650 h 3407080"/>
              <a:gd name="connsiteX4" fmla="*/ 4208746 w 4208746"/>
              <a:gd name="connsiteY4" fmla="*/ 1515650 h 3407080"/>
              <a:gd name="connsiteX5" fmla="*/ 4208746 w 4208746"/>
              <a:gd name="connsiteY5" fmla="*/ 0 h 3407080"/>
              <a:gd name="connsiteX6" fmla="*/ 851770 w 4208746"/>
              <a:gd name="connsiteY6" fmla="*/ 0 h 3407080"/>
              <a:gd name="connsiteX7" fmla="*/ 851770 w 4208746"/>
              <a:gd name="connsiteY7" fmla="*/ 1916483 h 3407080"/>
              <a:gd name="connsiteX8" fmla="*/ 0 w 4208746"/>
              <a:gd name="connsiteY8" fmla="*/ 1903957 h 34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08746" h="3407080">
                <a:moveTo>
                  <a:pt x="0" y="1903957"/>
                </a:moveTo>
                <a:lnTo>
                  <a:pt x="0" y="3407080"/>
                </a:lnTo>
                <a:lnTo>
                  <a:pt x="2204581" y="3407080"/>
                </a:lnTo>
                <a:lnTo>
                  <a:pt x="2204581" y="1515650"/>
                </a:lnTo>
                <a:lnTo>
                  <a:pt x="4208746" y="1515650"/>
                </a:lnTo>
                <a:lnTo>
                  <a:pt x="4208746" y="0"/>
                </a:lnTo>
                <a:lnTo>
                  <a:pt x="851770" y="0"/>
                </a:lnTo>
                <a:lnTo>
                  <a:pt x="851770" y="1916483"/>
                </a:lnTo>
                <a:lnTo>
                  <a:pt x="0" y="1903957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13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16" name="TextBox 15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2.1 </a:t>
            </a:r>
            <a:r>
              <a:rPr lang="ko-KR" altLang="en-US" sz="1500" dirty="0" smtClean="0">
                <a:latin typeface="+mj-lt"/>
              </a:rPr>
              <a:t>코드 협업</a:t>
            </a:r>
            <a:endParaRPr lang="ko-KR" altLang="en-US" sz="15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5769" y="351255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Arial" panose="020B0604020202020204" pitchFamily="34" charset="0"/>
                <a:cs typeface="Arial" panose="020B0604020202020204" pitchFamily="34" charset="0"/>
              </a:rPr>
              <a:t>Class Hierarchy</a:t>
            </a:r>
            <a:endParaRPr lang="ko-KR" altLang="en-US" sz="2500" dirty="0"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8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91337"/>
              </p:ext>
            </p:extLst>
          </p:nvPr>
        </p:nvGraphicFramePr>
        <p:xfrm>
          <a:off x="858838" y="2596427"/>
          <a:ext cx="10563028" cy="2510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1514">
                  <a:extLst>
                    <a:ext uri="{9D8B030D-6E8A-4147-A177-3AD203B41FA5}">
                      <a16:colId xmlns:a16="http://schemas.microsoft.com/office/drawing/2014/main" val="781631991"/>
                    </a:ext>
                  </a:extLst>
                </a:gridCol>
                <a:gridCol w="5281514">
                  <a:extLst>
                    <a:ext uri="{9D8B030D-6E8A-4147-A177-3AD203B41FA5}">
                      <a16:colId xmlns:a16="http://schemas.microsoft.com/office/drawing/2014/main" val="3346888839"/>
                    </a:ext>
                  </a:extLst>
                </a:gridCol>
              </a:tblGrid>
              <a:tr h="480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</a:t>
                      </a:r>
                      <a:endParaRPr lang="ko-KR" altLang="en-US" sz="2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</a:t>
                      </a:r>
                      <a:endParaRPr lang="ko-KR" altLang="en-US" sz="2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667094"/>
                  </a:ext>
                </a:extLst>
              </a:tr>
              <a:tr h="1015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19870"/>
                  </a:ext>
                </a:extLst>
              </a:tr>
              <a:tr h="1015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38287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163192" y="1575034"/>
            <a:ext cx="4645826" cy="4712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7765" y="1605025"/>
            <a:ext cx="126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Buffer :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6419" y="1605025"/>
            <a:ext cx="1247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UDP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82" y="3228106"/>
            <a:ext cx="5135627" cy="4051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59" y="4278096"/>
            <a:ext cx="2701783" cy="31174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983" y="4311799"/>
            <a:ext cx="5076082" cy="4282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983" y="3238579"/>
            <a:ext cx="3073302" cy="3073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88983" y="1613318"/>
            <a:ext cx="99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23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26" name="TextBox 25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2.2 </a:t>
            </a:r>
            <a:r>
              <a:rPr lang="ko-KR" altLang="en-US" sz="1500" dirty="0" smtClean="0">
                <a:latin typeface="+mj-lt"/>
              </a:rPr>
              <a:t>디버그 사례</a:t>
            </a:r>
            <a:endParaRPr lang="ko-KR" altLang="en-US" sz="15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87471" y="364100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Code 1</a:t>
            </a:r>
            <a:endParaRPr lang="ko-KR" altLang="en-US" sz="2500" dirty="0"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5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20183"/>
              </p:ext>
            </p:extLst>
          </p:nvPr>
        </p:nvGraphicFramePr>
        <p:xfrm>
          <a:off x="833923" y="1808127"/>
          <a:ext cx="10563028" cy="2510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1514">
                  <a:extLst>
                    <a:ext uri="{9D8B030D-6E8A-4147-A177-3AD203B41FA5}">
                      <a16:colId xmlns:a16="http://schemas.microsoft.com/office/drawing/2014/main" val="781631991"/>
                    </a:ext>
                  </a:extLst>
                </a:gridCol>
                <a:gridCol w="5281514">
                  <a:extLst>
                    <a:ext uri="{9D8B030D-6E8A-4147-A177-3AD203B41FA5}">
                      <a16:colId xmlns:a16="http://schemas.microsoft.com/office/drawing/2014/main" val="3346888839"/>
                    </a:ext>
                  </a:extLst>
                </a:gridCol>
              </a:tblGrid>
              <a:tr h="480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</a:t>
                      </a:r>
                      <a:endParaRPr lang="ko-KR" altLang="en-US" sz="2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</a:t>
                      </a:r>
                      <a:endParaRPr lang="ko-KR" altLang="en-US" sz="2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667094"/>
                  </a:ext>
                </a:extLst>
              </a:tr>
              <a:tr h="1015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19870"/>
                  </a:ext>
                </a:extLst>
              </a:tr>
              <a:tr h="10151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382872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3451272"/>
            <a:ext cx="2453780" cy="2831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34" y="2466039"/>
            <a:ext cx="3086766" cy="3086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34" y="3405632"/>
            <a:ext cx="4932978" cy="2818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12" y="2455591"/>
            <a:ext cx="5150194" cy="2741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955964" y="2722017"/>
            <a:ext cx="50458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69741" y="4534814"/>
            <a:ext cx="229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▶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Non-Boundary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58190" y="5236349"/>
            <a:ext cx="220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 : 1024 byte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 : 1024 byte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856571" y="5568720"/>
            <a:ext cx="24045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68707" y="5164392"/>
            <a:ext cx="2001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1 : 512 byte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 : 1024 byte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 : 200 byte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 : 312 byte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23"/>
          <p:cNvCxnSpPr>
            <a:stCxn id="28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5234948" y="1132238"/>
            <a:ext cx="4645826" cy="4712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49521" y="1162229"/>
            <a:ext cx="126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Buffer :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28175" y="1162229"/>
            <a:ext cx="1247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0739" y="1170522"/>
            <a:ext cx="99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02342" y="1170522"/>
            <a:ext cx="99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253134" y="1132238"/>
            <a:ext cx="0" cy="47126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2.2 </a:t>
            </a:r>
            <a:r>
              <a:rPr lang="ko-KR" altLang="en-US" sz="1500" dirty="0" smtClean="0">
                <a:latin typeface="+mj-lt"/>
              </a:rPr>
              <a:t>디버그 사례</a:t>
            </a:r>
            <a:endParaRPr lang="ko-KR" altLang="en-US" sz="15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87471" y="364100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Code 2</a:t>
            </a:r>
            <a:endParaRPr lang="ko-KR" altLang="en-US" sz="2500" dirty="0"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5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1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2.3 </a:t>
            </a:r>
            <a:r>
              <a:rPr lang="ko-KR" altLang="en-US" sz="1500" dirty="0" smtClean="0">
                <a:latin typeface="+mj-lt"/>
              </a:rPr>
              <a:t>개선점</a:t>
            </a:r>
            <a:endParaRPr lang="ko-KR" altLang="en-US" sz="15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87471" y="364100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WHY?</a:t>
            </a:r>
            <a:endParaRPr lang="ko-KR" altLang="en-US" sz="2500" dirty="0"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381979" y="2844385"/>
            <a:ext cx="3020611" cy="3020611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667275" y="848631"/>
            <a:ext cx="3020611" cy="3020611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82831" y="2844386"/>
            <a:ext cx="3020611" cy="3020611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39380" y="211699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불충분한 합의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60801" y="4173605"/>
            <a:ext cx="226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진행의 불균형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0160" y="4164675"/>
            <a:ext cx="21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블랙박스화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된 코드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2643" y="1993888"/>
            <a:ext cx="4037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공유되는 코드의 명확한 기능 논의 없이</a:t>
            </a:r>
            <a:endParaRPr lang="en-US" altLang="ko-KR" sz="1300" dirty="0" smtClean="0"/>
          </a:p>
          <a:p>
            <a:r>
              <a:rPr lang="ko-KR" altLang="en-US" sz="1300" dirty="0" smtClean="0"/>
              <a:t>프로그램을 작성해 생기는 오해에 따라 버그가 발생</a:t>
            </a:r>
            <a:endParaRPr lang="ko-KR" altLang="en-US" sz="1300" dirty="0"/>
          </a:p>
        </p:txBody>
      </p:sp>
      <p:sp>
        <p:nvSpPr>
          <p:cNvPr id="26" name="TextBox 25"/>
          <p:cNvSpPr txBox="1"/>
          <p:nvPr/>
        </p:nvSpPr>
        <p:spPr>
          <a:xfrm>
            <a:off x="156742" y="4287785"/>
            <a:ext cx="4037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각 </a:t>
            </a:r>
            <a:r>
              <a:rPr lang="ko-KR" altLang="en-US" sz="1300" dirty="0" err="1" smtClean="0"/>
              <a:t>파트별로</a:t>
            </a:r>
            <a:r>
              <a:rPr lang="ko-KR" altLang="en-US" sz="1300" dirty="0" smtClean="0"/>
              <a:t> 개발 진행 정도가 다른 경우</a:t>
            </a:r>
            <a:endParaRPr lang="en-US" altLang="ko-KR" sz="1300" dirty="0" smtClean="0"/>
          </a:p>
          <a:p>
            <a:r>
              <a:rPr lang="ko-KR" altLang="en-US" sz="1300" dirty="0" smtClean="0"/>
              <a:t>코드 </a:t>
            </a:r>
            <a:r>
              <a:rPr lang="en-US" altLang="ko-KR" sz="1300" dirty="0" smtClean="0"/>
              <a:t>merge</a:t>
            </a:r>
            <a:r>
              <a:rPr lang="ko-KR" altLang="en-US" sz="1300" dirty="0" smtClean="0"/>
              <a:t>단계에서 버그가 발생</a:t>
            </a:r>
            <a:endParaRPr lang="ko-KR" altLang="en-US" sz="1300" dirty="0"/>
          </a:p>
        </p:txBody>
      </p:sp>
      <p:sp>
        <p:nvSpPr>
          <p:cNvPr id="28" name="TextBox 27"/>
          <p:cNvSpPr txBox="1"/>
          <p:nvPr/>
        </p:nvSpPr>
        <p:spPr>
          <a:xfrm>
            <a:off x="8407697" y="5484386"/>
            <a:ext cx="31965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자신 파트가 아닌 부분에 대해</a:t>
            </a:r>
            <a:endParaRPr lang="en-US" altLang="ko-KR" sz="1300" dirty="0" smtClean="0"/>
          </a:p>
          <a:p>
            <a:r>
              <a:rPr lang="ko-KR" altLang="en-US" sz="1300" dirty="0" smtClean="0"/>
              <a:t>코드 상세를 모르기 때문에 버그가 발생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2603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014" y="5367169"/>
            <a:ext cx="619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▶</a:t>
            </a:r>
            <a:r>
              <a:rPr lang="en-US" altLang="ko-KR" dirty="0" smtClean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공유 함수는 확실한 목적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err="1" smtClean="0">
                <a:latin typeface="+mj-lt"/>
              </a:rPr>
              <a:t>파라미터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리턴 값을 기재</a:t>
            </a:r>
            <a:r>
              <a:rPr lang="en-US" altLang="ko-KR" dirty="0" smtClean="0">
                <a:latin typeface="+mj-lt"/>
              </a:rPr>
              <a:t> </a:t>
            </a:r>
            <a:endParaRPr lang="ko-KR" altLang="en-US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4990" y="3964610"/>
            <a:ext cx="7949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j-lt"/>
              </a:rPr>
              <a:t>목적</a:t>
            </a:r>
            <a:r>
              <a:rPr lang="en-US" altLang="ko-KR" dirty="0">
                <a:latin typeface="+mj-lt"/>
              </a:rPr>
              <a:t> </a:t>
            </a:r>
            <a:r>
              <a:rPr lang="en-US" altLang="ko-KR" dirty="0" smtClean="0">
                <a:latin typeface="+mj-lt"/>
              </a:rPr>
              <a:t>: </a:t>
            </a:r>
            <a:r>
              <a:rPr lang="en-US" altLang="ko-KR" dirty="0" err="1" smtClean="0">
                <a:latin typeface="+mj-lt"/>
              </a:rPr>
              <a:t>buf</a:t>
            </a:r>
            <a:r>
              <a:rPr lang="ko-KR" altLang="en-US" dirty="0" smtClean="0">
                <a:latin typeface="+mj-lt"/>
              </a:rPr>
              <a:t>에 </a:t>
            </a:r>
            <a:r>
              <a:rPr lang="en-US" altLang="ko-KR" dirty="0" smtClean="0">
                <a:latin typeface="+mj-lt"/>
              </a:rPr>
              <a:t>size</a:t>
            </a:r>
            <a:r>
              <a:rPr lang="ko-KR" altLang="en-US" dirty="0" smtClean="0">
                <a:latin typeface="+mj-lt"/>
              </a:rPr>
              <a:t>만큼 연결된 클라이언트에게서 데이터를 받아 채운다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j-lt"/>
              </a:rPr>
              <a:t>파라미터</a:t>
            </a:r>
            <a:r>
              <a:rPr lang="ko-KR" altLang="en-US" dirty="0" smtClean="0">
                <a:latin typeface="+mj-lt"/>
              </a:rPr>
              <a:t> </a:t>
            </a:r>
            <a:r>
              <a:rPr lang="en-US" altLang="ko-KR" dirty="0" smtClean="0">
                <a:latin typeface="+mj-lt"/>
              </a:rPr>
              <a:t>: </a:t>
            </a:r>
            <a:r>
              <a:rPr lang="en-US" altLang="ko-KR" dirty="0" err="1" smtClean="0">
                <a:latin typeface="+mj-lt"/>
              </a:rPr>
              <a:t>buf</a:t>
            </a:r>
            <a:r>
              <a:rPr lang="en-US" altLang="ko-KR" dirty="0" smtClean="0">
                <a:latin typeface="+mj-lt"/>
              </a:rPr>
              <a:t> (</a:t>
            </a:r>
            <a:r>
              <a:rPr lang="ko-KR" altLang="en-US" dirty="0" smtClean="0">
                <a:latin typeface="+mj-lt"/>
              </a:rPr>
              <a:t>데이터를 받는 버퍼</a:t>
            </a:r>
            <a:r>
              <a:rPr lang="en-US" altLang="ko-KR" dirty="0" smtClean="0">
                <a:latin typeface="+mj-lt"/>
              </a:rPr>
              <a:t>), size (</a:t>
            </a:r>
            <a:r>
              <a:rPr lang="ko-KR" altLang="en-US" dirty="0" smtClean="0">
                <a:latin typeface="+mj-lt"/>
              </a:rPr>
              <a:t>버퍼에 넣을 데이터 사이즈</a:t>
            </a:r>
            <a:r>
              <a:rPr lang="en-US" altLang="ko-KR" dirty="0" smtClean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j-lt"/>
              </a:rPr>
              <a:t>리턴 </a:t>
            </a:r>
            <a:r>
              <a:rPr lang="en-US" altLang="ko-KR" dirty="0" smtClean="0">
                <a:latin typeface="+mj-lt"/>
              </a:rPr>
              <a:t>: </a:t>
            </a:r>
            <a:r>
              <a:rPr lang="ko-KR" altLang="en-US" dirty="0" smtClean="0">
                <a:latin typeface="+mj-lt"/>
              </a:rPr>
              <a:t>정상적으로 받았을 시 </a:t>
            </a:r>
            <a:r>
              <a:rPr lang="en-US" altLang="ko-KR" dirty="0" smtClean="0">
                <a:latin typeface="+mj-lt"/>
              </a:rPr>
              <a:t>0, </a:t>
            </a:r>
            <a:r>
              <a:rPr lang="ko-KR" altLang="en-US" dirty="0" smtClean="0">
                <a:latin typeface="+mj-lt"/>
              </a:rPr>
              <a:t>에러 상황 시 </a:t>
            </a:r>
            <a:r>
              <a:rPr lang="en-US" altLang="ko-KR" dirty="0" smtClean="0">
                <a:latin typeface="+mj-lt"/>
              </a:rPr>
              <a:t>-1</a:t>
            </a:r>
            <a:endParaRPr lang="ko-KR" altLang="en-US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9677" y="5816672"/>
            <a:ext cx="313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+mj-lt"/>
              </a:rPr>
              <a:t>Github</a:t>
            </a:r>
            <a:r>
              <a:rPr lang="en-US" altLang="ko-KR" dirty="0" smtClean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위키 페이지를 이용</a:t>
            </a:r>
            <a:r>
              <a:rPr lang="en-US" altLang="ko-KR" dirty="0" smtClean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cxnSp>
        <p:nvCxnSpPr>
          <p:cNvPr id="11" name="직선 연결선 10"/>
          <p:cNvCxnSpPr>
            <a:stCxn id="12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2196869" y="3583542"/>
            <a:ext cx="740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+mj-lt"/>
              </a:rPr>
              <a:t>int</a:t>
            </a:r>
            <a:r>
              <a:rPr lang="en-US" altLang="ko-KR" dirty="0" smtClean="0">
                <a:latin typeface="+mj-lt"/>
              </a:rPr>
              <a:t> Network::</a:t>
            </a:r>
            <a:r>
              <a:rPr lang="en-US" altLang="ko-KR" dirty="0" err="1" smtClean="0">
                <a:latin typeface="+mj-lt"/>
              </a:rPr>
              <a:t>RecvToClientTCP</a:t>
            </a:r>
            <a:r>
              <a:rPr lang="en-US" altLang="ko-KR" dirty="0" smtClean="0">
                <a:latin typeface="+mj-lt"/>
              </a:rPr>
              <a:t>(char* </a:t>
            </a:r>
            <a:r>
              <a:rPr lang="en-US" altLang="ko-KR" dirty="0" err="1" smtClean="0">
                <a:latin typeface="+mj-lt"/>
              </a:rPr>
              <a:t>buf</a:t>
            </a:r>
            <a:r>
              <a:rPr lang="en-US" altLang="ko-KR" dirty="0" smtClean="0">
                <a:latin typeface="+mj-lt"/>
              </a:rPr>
              <a:t>, </a:t>
            </a:r>
            <a:r>
              <a:rPr lang="en-US" altLang="ko-KR" dirty="0" err="1" smtClean="0">
                <a:latin typeface="+mj-lt"/>
              </a:rPr>
              <a:t>int</a:t>
            </a:r>
            <a:r>
              <a:rPr lang="en-US" altLang="ko-KR" dirty="0" smtClean="0">
                <a:latin typeface="+mj-lt"/>
              </a:rPr>
              <a:t> size)</a:t>
            </a:r>
            <a:endParaRPr lang="ko-KR" alt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2.3 </a:t>
            </a:r>
            <a:r>
              <a:rPr lang="ko-KR" altLang="en-US" sz="1500" dirty="0" smtClean="0">
                <a:latin typeface="+mj-lt"/>
              </a:rPr>
              <a:t>개선점</a:t>
            </a:r>
            <a:endParaRPr lang="ko-KR" altLang="en-US" sz="15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87471" y="353694"/>
            <a:ext cx="5678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/>
              <a:t>불충분한 합의 </a:t>
            </a:r>
            <a:r>
              <a:rPr lang="en-US" altLang="ko-KR" sz="2500" dirty="0" smtClean="0"/>
              <a:t>: </a:t>
            </a:r>
            <a:r>
              <a:rPr lang="ko-KR" altLang="en-US" sz="2500" dirty="0" smtClean="0"/>
              <a:t>정의 </a:t>
            </a:r>
            <a:r>
              <a:rPr lang="ko-KR" altLang="en-US" sz="2500" dirty="0"/>
              <a:t>문서를 작성</a:t>
            </a:r>
            <a:endParaRPr lang="ko-KR" altLang="en-US" sz="2500" dirty="0"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7916" y="2574039"/>
            <a:ext cx="467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버퍼 사이즈 만큼 </a:t>
            </a:r>
            <a:r>
              <a:rPr lang="en-US" altLang="ko-KR" dirty="0" smtClean="0">
                <a:latin typeface="+mj-lt"/>
              </a:rPr>
              <a:t>Client</a:t>
            </a:r>
            <a:r>
              <a:rPr lang="ko-KR" altLang="en-US" dirty="0" smtClean="0">
                <a:latin typeface="+mj-lt"/>
              </a:rPr>
              <a:t>로부터 패킷을 받음</a:t>
            </a:r>
            <a:r>
              <a:rPr lang="en-US" altLang="ko-KR" dirty="0" smtClean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7576" y="1487414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Client</a:t>
            </a:r>
            <a:r>
              <a:rPr lang="ko-KR" altLang="en-US" dirty="0" smtClean="0">
                <a:latin typeface="+mj-lt"/>
              </a:rPr>
              <a:t>로부터 패킷을 받음</a:t>
            </a:r>
            <a:r>
              <a:rPr lang="en-US" altLang="ko-KR" dirty="0" smtClean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115431" y="2005246"/>
            <a:ext cx="0" cy="471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107160" y="2988919"/>
            <a:ext cx="0" cy="4710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02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5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400557" y="4058433"/>
            <a:ext cx="1860374" cy="6883259"/>
            <a:chOff x="3400557" y="4058433"/>
            <a:chExt cx="1860374" cy="6883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557" y="4812916"/>
              <a:ext cx="920923" cy="936531"/>
            </a:xfrm>
            <a:prstGeom prst="rect">
              <a:avLst/>
            </a:prstGeom>
          </p:spPr>
        </p:pic>
        <p:sp>
          <p:nvSpPr>
            <p:cNvPr id="3" name="모서리가 둥근 사각형 설명선 2"/>
            <p:cNvSpPr/>
            <p:nvPr/>
          </p:nvSpPr>
          <p:spPr>
            <a:xfrm>
              <a:off x="3861018" y="4058433"/>
              <a:ext cx="1399913" cy="513567"/>
            </a:xfrm>
            <a:prstGeom prst="wedgeRoundRectCallout">
              <a:avLst>
                <a:gd name="adj1" fmla="val -36044"/>
                <a:gd name="adj2" fmla="val 8932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네트워크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!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400557" y="5990363"/>
              <a:ext cx="920923" cy="4951329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85251" y="4058433"/>
            <a:ext cx="1860375" cy="5466567"/>
            <a:chOff x="7785251" y="4058433"/>
            <a:chExt cx="1860375" cy="546656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252" y="4812916"/>
              <a:ext cx="920923" cy="936531"/>
            </a:xfrm>
            <a:prstGeom prst="rect">
              <a:avLst/>
            </a:prstGeom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8245713" y="4058433"/>
              <a:ext cx="1399913" cy="513567"/>
            </a:xfrm>
            <a:prstGeom prst="wedgeRoundRectCallout">
              <a:avLst>
                <a:gd name="adj1" fmla="val -36044"/>
                <a:gd name="adj2" fmla="val 8932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파일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!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785251" y="5990363"/>
              <a:ext cx="920923" cy="353463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화살표 연결선 12"/>
          <p:cNvCxnSpPr/>
          <p:nvPr/>
        </p:nvCxnSpPr>
        <p:spPr>
          <a:xfrm flipH="1" flipV="1">
            <a:off x="4620071" y="3098800"/>
            <a:ext cx="2860229" cy="21823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곱셈 기호 20"/>
          <p:cNvSpPr/>
          <p:nvPr/>
        </p:nvSpPr>
        <p:spPr>
          <a:xfrm>
            <a:off x="5586635" y="3726440"/>
            <a:ext cx="927100" cy="927100"/>
          </a:xfrm>
          <a:prstGeom prst="mathMultiply">
            <a:avLst>
              <a:gd name="adj1" fmla="val 139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2" y="2373215"/>
            <a:ext cx="4540308" cy="27064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39" y="2191565"/>
            <a:ext cx="4092996" cy="3069747"/>
          </a:xfrm>
          <a:prstGeom prst="rect">
            <a:avLst/>
          </a:prstGeom>
        </p:spPr>
      </p:pic>
      <p:cxnSp>
        <p:nvCxnSpPr>
          <p:cNvPr id="24" name="직선 연결선 23"/>
          <p:cNvCxnSpPr>
            <a:stCxn id="2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28" name="TextBox 2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2.3 </a:t>
            </a:r>
            <a:r>
              <a:rPr lang="ko-KR" altLang="en-US" sz="1500" dirty="0" smtClean="0">
                <a:latin typeface="+mj-lt"/>
              </a:rPr>
              <a:t>개선점</a:t>
            </a:r>
            <a:endParaRPr lang="ko-KR" altLang="en-US" sz="15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87471" y="353694"/>
            <a:ext cx="5678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+mj-lt"/>
              </a:rPr>
              <a:t>개발 진행의 불균형 </a:t>
            </a:r>
            <a:r>
              <a:rPr lang="en-US" altLang="ko-KR" sz="2500" dirty="0" smtClean="0">
                <a:latin typeface="+mj-lt"/>
              </a:rPr>
              <a:t>: </a:t>
            </a:r>
            <a:r>
              <a:rPr lang="ko-KR" altLang="en-US" sz="2500" dirty="0">
                <a:latin typeface="+mj-lt"/>
              </a:rPr>
              <a:t>단계별 검증</a:t>
            </a:r>
            <a:endParaRPr lang="ko-KR" altLang="en-US" sz="2500" dirty="0">
              <a:latin typeface="+mj-lt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6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1.66667E-6 -0.426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-0.081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2158" y="4817815"/>
            <a:ext cx="338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- </a:t>
            </a:r>
            <a:r>
              <a:rPr lang="ko-KR" altLang="en-US" dirty="0" smtClean="0">
                <a:latin typeface="+mj-lt"/>
              </a:rPr>
              <a:t>코드 추가가 쉽다</a:t>
            </a:r>
            <a:r>
              <a:rPr lang="en-US" altLang="ko-KR" dirty="0" smtClean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7073" y="4817815"/>
            <a:ext cx="457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j-lt"/>
              </a:rPr>
              <a:t>코드 추가가 어렵다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+mj-lt"/>
            </a:endParaRPr>
          </a:p>
          <a:p>
            <a:r>
              <a:rPr lang="en-US" altLang="ko-KR" dirty="0">
                <a:latin typeface="+mj-lt"/>
              </a:rPr>
              <a:t> </a:t>
            </a:r>
            <a:r>
              <a:rPr lang="en-US" altLang="ko-KR" dirty="0" smtClean="0">
                <a:latin typeface="+mj-lt"/>
              </a:rPr>
              <a:t> </a:t>
            </a:r>
            <a:r>
              <a:rPr lang="ko-KR" altLang="en-US" dirty="0" smtClean="0">
                <a:latin typeface="+mj-lt"/>
              </a:rPr>
              <a:t>상대적으로 고려해야할 부분이 많기 때문</a:t>
            </a:r>
            <a:r>
              <a:rPr lang="en-US" altLang="ko-KR" dirty="0" smtClean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cxnSp>
        <p:nvCxnSpPr>
          <p:cNvPr id="15" name="직선 연결선 14"/>
          <p:cNvCxnSpPr>
            <a:stCxn id="16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2.3 </a:t>
            </a:r>
            <a:r>
              <a:rPr lang="ko-KR" altLang="en-US" sz="1500" dirty="0" smtClean="0">
                <a:latin typeface="+mj-lt"/>
              </a:rPr>
              <a:t>개선점</a:t>
            </a:r>
            <a:endParaRPr lang="ko-KR" altLang="en-US" sz="15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87471" y="353694"/>
            <a:ext cx="5678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+mj-lt"/>
              </a:rPr>
              <a:t>블랙박스화</a:t>
            </a:r>
            <a:r>
              <a:rPr lang="ko-KR" altLang="en-US" sz="2500" dirty="0">
                <a:latin typeface="+mj-lt"/>
              </a:rPr>
              <a:t> 된 코드 </a:t>
            </a:r>
            <a:r>
              <a:rPr lang="en-US" altLang="ko-KR" sz="2500" dirty="0">
                <a:latin typeface="+mj-lt"/>
              </a:rPr>
              <a:t>:</a:t>
            </a:r>
            <a:r>
              <a:rPr lang="en-US" altLang="ko-KR" sz="2500" dirty="0" smtClean="0">
                <a:latin typeface="+mj-lt"/>
              </a:rPr>
              <a:t> </a:t>
            </a:r>
            <a:r>
              <a:rPr lang="ko-KR" altLang="en-US" sz="2500" dirty="0">
                <a:latin typeface="+mj-lt"/>
              </a:rPr>
              <a:t>코드 리뷰</a:t>
            </a:r>
            <a:endParaRPr lang="ko-KR" altLang="en-US" sz="2500" dirty="0">
              <a:latin typeface="+mj-lt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03831" y="1877340"/>
            <a:ext cx="2022764" cy="2022764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8018" y="1325507"/>
            <a:ext cx="3095369" cy="3095369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ko-KR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5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2.3 </a:t>
            </a:r>
            <a:r>
              <a:rPr lang="ko-KR" altLang="en-US" sz="1500" dirty="0" smtClean="0">
                <a:latin typeface="+mj-lt"/>
              </a:rPr>
              <a:t>개선점</a:t>
            </a:r>
            <a:endParaRPr lang="ko-KR" altLang="en-US" sz="15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7471" y="353694"/>
            <a:ext cx="5678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 smtClean="0">
                <a:latin typeface="+mj-lt"/>
              </a:rPr>
              <a:t>블랙박스화</a:t>
            </a:r>
            <a:r>
              <a:rPr lang="ko-KR" altLang="en-US" sz="2500" dirty="0" smtClean="0">
                <a:latin typeface="+mj-lt"/>
              </a:rPr>
              <a:t> 된 코드 </a:t>
            </a:r>
            <a:r>
              <a:rPr lang="en-US" altLang="ko-KR" sz="2500" dirty="0" smtClean="0">
                <a:latin typeface="+mj-lt"/>
              </a:rPr>
              <a:t>: </a:t>
            </a:r>
            <a:r>
              <a:rPr lang="ko-KR" altLang="en-US" sz="2500" dirty="0">
                <a:latin typeface="+mj-lt"/>
              </a:rPr>
              <a:t>코드 리뷰</a:t>
            </a:r>
            <a:endParaRPr lang="ko-KR" altLang="en-US" sz="2500" dirty="0">
              <a:latin typeface="+mj-lt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224291" y="1888491"/>
            <a:ext cx="3778018" cy="3778018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전체 코드에 대한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구조 이해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7341563" y="2132200"/>
            <a:ext cx="3144982" cy="3144982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Part 2 team</a:t>
            </a:r>
          </a:p>
          <a:p>
            <a:pPr algn="ctr"/>
            <a:r>
              <a:rPr lang="en-US" altLang="ko-KR" dirty="0" smtClean="0"/>
              <a:t>Code Review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712345" y="2132200"/>
            <a:ext cx="3144982" cy="3144982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Part 1 team</a:t>
            </a:r>
          </a:p>
          <a:p>
            <a:pPr algn="ctr"/>
            <a:r>
              <a:rPr lang="en-US" altLang="ko-KR" dirty="0" smtClean="0"/>
              <a:t>Code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9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25769" y="130232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Contents</a:t>
            </a:r>
            <a:endParaRPr lang="ko-KR" altLang="en-US" sz="20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1273" y="1302327"/>
            <a:ext cx="270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001 </a:t>
            </a:r>
            <a:r>
              <a:rPr lang="ko-KR" alt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파일 전송 프로그램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1273" y="2893130"/>
            <a:ext cx="448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002 </a:t>
            </a:r>
            <a:r>
              <a:rPr lang="ko-KR" alt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디버그 사례로 본 </a:t>
            </a:r>
            <a:r>
              <a:rPr lang="en-US" altLang="ko-KR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github</a:t>
            </a:r>
            <a:r>
              <a:rPr lang="en-US" altLang="ko-K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주의사항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7128" y="3466807"/>
            <a:ext cx="2549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코드 협업</a:t>
            </a:r>
            <a:endParaRPr lang="en-US" altLang="ko-KR" sz="15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디버그 사례</a:t>
            </a:r>
            <a:endParaRPr lang="en-US" altLang="ko-KR" sz="15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개선점</a:t>
            </a:r>
            <a:endParaRPr lang="ko-KR" altLang="en-US" sz="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7128" y="1876004"/>
            <a:ext cx="25492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진행 과정</a:t>
            </a:r>
            <a:endParaRPr lang="en-US" altLang="ko-KR" sz="15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결과</a:t>
            </a:r>
            <a:endParaRPr lang="ko-KR" altLang="en-US" sz="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1273" y="4640648"/>
            <a:ext cx="448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003 </a:t>
            </a:r>
            <a:r>
              <a:rPr lang="ko-KR" alt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개발 보조 툴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3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2.3 </a:t>
            </a:r>
            <a:r>
              <a:rPr lang="ko-KR" altLang="en-US" sz="1500" dirty="0" smtClean="0">
                <a:latin typeface="+mj-lt"/>
              </a:rPr>
              <a:t>개선점</a:t>
            </a:r>
            <a:endParaRPr lang="ko-KR" altLang="en-US" sz="15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7471" y="353694"/>
            <a:ext cx="5678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+mj-lt"/>
                <a:ea typeface="HY중고딕" panose="02030600000101010101" pitchFamily="18" charset="-127"/>
                <a:cs typeface="Arial" panose="020B0604020202020204" pitchFamily="34" charset="0"/>
              </a:rPr>
              <a:t>etc. : </a:t>
            </a:r>
            <a:r>
              <a:rPr lang="ko-KR" altLang="en-US" sz="2500" dirty="0" smtClean="0">
                <a:latin typeface="+mj-lt"/>
                <a:ea typeface="HY중고딕" panose="02030600000101010101" pitchFamily="18" charset="-127"/>
                <a:cs typeface="Arial" panose="020B0604020202020204" pitchFamily="34" charset="0"/>
              </a:rPr>
              <a:t>방어 코드</a:t>
            </a:r>
            <a:endParaRPr lang="ko-KR" altLang="en-US" sz="2500" dirty="0">
              <a:latin typeface="+mj-lt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25769" y="1600200"/>
            <a:ext cx="3657600" cy="3657600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형 11"/>
          <p:cNvSpPr/>
          <p:nvPr/>
        </p:nvSpPr>
        <p:spPr>
          <a:xfrm>
            <a:off x="1684955" y="1600199"/>
            <a:ext cx="3698414" cy="3674869"/>
          </a:xfrm>
          <a:prstGeom prst="pie">
            <a:avLst>
              <a:gd name="adj1" fmla="val 16111167"/>
              <a:gd name="adj2" fmla="val 2554141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61637" y="3062176"/>
            <a:ext cx="935665" cy="36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약 </a:t>
            </a:r>
            <a:r>
              <a:rPr lang="en-US" altLang="ko-KR" dirty="0" smtClean="0">
                <a:latin typeface="+mj-lt"/>
              </a:rPr>
              <a:t>40%</a:t>
            </a:r>
            <a:endParaRPr lang="ko-KR" alt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31935" y="149833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방어 코드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5124893" y="1823889"/>
            <a:ext cx="1520456" cy="483376"/>
            <a:chOff x="5124893" y="1823889"/>
            <a:chExt cx="1520456" cy="483376"/>
          </a:xfrm>
        </p:grpSpPr>
        <p:cxnSp>
          <p:nvCxnSpPr>
            <p:cNvPr id="24" name="직선 연결선 23"/>
            <p:cNvCxnSpPr/>
            <p:nvPr/>
          </p:nvCxnSpPr>
          <p:spPr>
            <a:xfrm flipV="1">
              <a:off x="5124893" y="1823889"/>
              <a:ext cx="483376" cy="4833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608269" y="1850065"/>
              <a:ext cx="1037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7565719" y="2307265"/>
            <a:ext cx="329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코드 전반을 모르기 때문에 방어 코드는 중요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65718" y="3114467"/>
            <a:ext cx="3970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하지만 프로그램 크기에 비해서 방어 코드가 차지하는 오버헤드가 너무 커 보인다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597006" y="4198668"/>
            <a:ext cx="397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VS assert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7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490" cy="68734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61509" y="2352548"/>
            <a:ext cx="46689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ko-KR" sz="7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Other Dev Tools</a:t>
            </a:r>
          </a:p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+mj-lt"/>
                <a:ea typeface="HY견고딕" panose="02030600000101010101" pitchFamily="18" charset="-127"/>
                <a:cs typeface="Arial" panose="020B0604020202020204" pitchFamily="34" charset="0"/>
              </a:rPr>
              <a:t>개발 보조 툴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3.1 </a:t>
            </a:r>
            <a:r>
              <a:rPr lang="ko-KR" altLang="en-US" sz="1500" dirty="0" smtClean="0">
                <a:latin typeface="+mj-lt"/>
              </a:rPr>
              <a:t>개발 보조 툴</a:t>
            </a:r>
            <a:endParaRPr lang="ko-KR" altLang="en-US" sz="15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7471" y="353694"/>
            <a:ext cx="5678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+mj-lt"/>
                <a:ea typeface="HY중고딕" panose="02030600000101010101" pitchFamily="18" charset="-127"/>
                <a:cs typeface="Arial" panose="020B0604020202020204" pitchFamily="34" charset="0"/>
              </a:rPr>
              <a:t>Trello</a:t>
            </a:r>
            <a:endParaRPr lang="ko-KR" altLang="en-US" sz="2500" dirty="0">
              <a:latin typeface="+mj-lt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7094" y="5055224"/>
            <a:ext cx="7502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시기적으로 후반에 도입되어 효과를 보진 못했음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프로젝트 진행 </a:t>
            </a:r>
            <a:r>
              <a:rPr lang="ko-KR" altLang="en-US" dirty="0" err="1" smtClean="0"/>
              <a:t>텀이</a:t>
            </a:r>
            <a:r>
              <a:rPr lang="ko-KR" altLang="en-US" dirty="0" smtClean="0"/>
              <a:t> 긴 초반부터 사용한다면 큰 효과를 낼 수 있을 것</a:t>
            </a:r>
            <a:r>
              <a:rPr lang="en-US" altLang="ko-KR" dirty="0" smtClean="0"/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66" y="1242797"/>
            <a:ext cx="8127342" cy="34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3.2 </a:t>
            </a:r>
            <a:r>
              <a:rPr lang="ko-KR" altLang="en-US" sz="1500" dirty="0" smtClean="0">
                <a:latin typeface="+mj-lt"/>
              </a:rPr>
              <a:t>개발 보조 툴</a:t>
            </a:r>
            <a:endParaRPr lang="ko-KR" altLang="en-US" sz="15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7471" y="353694"/>
            <a:ext cx="5678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+mj-lt"/>
                <a:ea typeface="HY중고딕" panose="02030600000101010101" pitchFamily="18" charset="-127"/>
                <a:cs typeface="Arial" panose="020B0604020202020204" pitchFamily="34" charset="0"/>
              </a:rPr>
              <a:t>잔디 메신저</a:t>
            </a:r>
            <a:endParaRPr lang="ko-KR" altLang="en-US" sz="2500" dirty="0">
              <a:latin typeface="+mj-lt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699"/>
          <a:stretch/>
        </p:blipFill>
        <p:spPr>
          <a:xfrm>
            <a:off x="1239519" y="1159458"/>
            <a:ext cx="4201679" cy="49040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437" y="2330235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Trello,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와 연동해서 사용</a:t>
            </a:r>
            <a:r>
              <a:rPr lang="en-US" altLang="ko-KR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53479" y="3918774"/>
            <a:ext cx="568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코드를 </a:t>
            </a:r>
            <a:r>
              <a:rPr lang="ko-KR" altLang="en-US" dirty="0"/>
              <a:t>자주 보지 않기 때문에 효율적이지 못했음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6480" y="3143031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Kakaotalk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잔디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3770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 </a:t>
            </a:r>
            <a:r>
              <a:rPr lang="ko-KR" altLang="en-US" sz="1300" dirty="0" smtClean="0"/>
              <a:t>조</a:t>
            </a:r>
            <a:endParaRPr lang="ko-KR" altLang="en-US" sz="1300" dirty="0"/>
          </a:p>
        </p:txBody>
      </p:sp>
      <p:sp>
        <p:nvSpPr>
          <p:cNvPr id="10" name="TextBox 9"/>
          <p:cNvSpPr txBox="1"/>
          <p:nvPr/>
        </p:nvSpPr>
        <p:spPr>
          <a:xfrm>
            <a:off x="10286951" y="3721415"/>
            <a:ext cx="15833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+mj-lt"/>
                <a:ea typeface="HY중고딕" panose="02030600000101010101" pitchFamily="18" charset="-127"/>
                <a:cs typeface="Arial" panose="020B0604020202020204" pitchFamily="34" charset="0"/>
              </a:rPr>
              <a:t>Thanks</a:t>
            </a:r>
            <a:endParaRPr lang="ko-KR" altLang="en-US" sz="2500" dirty="0">
              <a:latin typeface="+mj-lt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389806" y="4159045"/>
            <a:ext cx="20254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1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5" b="18582"/>
          <a:stretch/>
        </p:blipFill>
        <p:spPr>
          <a:xfrm>
            <a:off x="-1" y="-1"/>
            <a:ext cx="12212321" cy="68580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61509" y="2352548"/>
            <a:ext cx="46689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ko-KR" sz="7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 Black" panose="020B0A04020102020204" pitchFamily="34" charset="0"/>
              </a:rPr>
              <a:t>Program </a:t>
            </a:r>
            <a:r>
              <a:rPr lang="en-US" altLang="ko-KR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Overview</a:t>
            </a:r>
          </a:p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+mj-lt"/>
                <a:ea typeface="HY견고딕" panose="02030600000101010101" pitchFamily="18" charset="-127"/>
                <a:cs typeface="Arial" panose="020B0604020202020204" pitchFamily="34" charset="0"/>
              </a:rPr>
              <a:t>파일 전송 프로그램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85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j-lt"/>
                <a:cs typeface="Arial" panose="020B0604020202020204" pitchFamily="34" charset="0"/>
              </a:rPr>
              <a:t>2 </a:t>
            </a:r>
            <a:r>
              <a:rPr lang="ko-KR" altLang="en-US" sz="1300" dirty="0" smtClean="0">
                <a:latin typeface="+mj-lt"/>
                <a:cs typeface="Arial" panose="020B0604020202020204" pitchFamily="34" charset="0"/>
              </a:rPr>
              <a:t>조</a:t>
            </a:r>
            <a:endParaRPr lang="ko-KR" altLang="en-US" sz="13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lt"/>
              </a:rPr>
              <a:t>1</a:t>
            </a:r>
            <a:r>
              <a:rPr lang="en-US" altLang="ko-KR" sz="1500" dirty="0" smtClean="0">
                <a:latin typeface="+mj-lt"/>
              </a:rPr>
              <a:t>.1 </a:t>
            </a:r>
            <a:r>
              <a:rPr lang="ko-KR" altLang="en-US" sz="1500" dirty="0" smtClean="0">
                <a:latin typeface="+mj-lt"/>
              </a:rPr>
              <a:t>진행 과정</a:t>
            </a:r>
            <a:endParaRPr lang="ko-KR" altLang="en-US" sz="15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9221" y="363173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+mj-ea"/>
                <a:ea typeface="+mj-ea"/>
                <a:cs typeface="Arial" panose="020B0604020202020204" pitchFamily="34" charset="0"/>
              </a:rPr>
              <a:t>개발 환경</a:t>
            </a:r>
            <a:endParaRPr lang="ko-KR" altLang="en-US" sz="25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6095" y="1877467"/>
            <a:ext cx="59386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팀 이름 </a:t>
            </a:r>
            <a:r>
              <a:rPr lang="en-US" altLang="ko-KR" dirty="0" smtClean="0"/>
              <a:t>: Googler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팀 구성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이형주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김진영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이후락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이상민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 언어 </a:t>
            </a:r>
            <a:r>
              <a:rPr lang="en-US" altLang="ko-KR" dirty="0" smtClean="0"/>
              <a:t>: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 환경 </a:t>
            </a:r>
            <a:r>
              <a:rPr lang="en-US" altLang="ko-KR" dirty="0" smtClean="0"/>
              <a:t>: Windows, Winsock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 툴 </a:t>
            </a:r>
            <a:r>
              <a:rPr lang="en-US" altLang="ko-KR" dirty="0" smtClean="0"/>
              <a:t>: Visual Studio Community,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, Trello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프로그램 기능 </a:t>
            </a:r>
            <a:r>
              <a:rPr lang="en-US" altLang="ko-KR" dirty="0" smtClean="0"/>
              <a:t>: Client -&gt; Server </a:t>
            </a:r>
            <a:r>
              <a:rPr lang="ko-KR" altLang="en-US" dirty="0" smtClean="0"/>
              <a:t>파일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88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j-lt"/>
                <a:cs typeface="Arial" panose="020B0604020202020204" pitchFamily="34" charset="0"/>
              </a:rPr>
              <a:t>2 </a:t>
            </a:r>
            <a:r>
              <a:rPr lang="ko-KR" altLang="en-US" sz="1300" dirty="0" smtClean="0">
                <a:latin typeface="+mj-lt"/>
                <a:cs typeface="Arial" panose="020B0604020202020204" pitchFamily="34" charset="0"/>
              </a:rPr>
              <a:t>조</a:t>
            </a:r>
            <a:endParaRPr lang="ko-KR" altLang="en-US" sz="13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3463636"/>
            <a:ext cx="121920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949683" y="1655524"/>
            <a:ext cx="0" cy="17931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9683" y="1643573"/>
            <a:ext cx="28817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프로젝트 시작</a:t>
            </a:r>
            <a:endParaRPr lang="en-US" altLang="ko-KR" sz="1300" dirty="0" smtClean="0"/>
          </a:p>
          <a:p>
            <a:r>
              <a:rPr lang="ko-KR" altLang="en-US" sz="1300" dirty="0" smtClean="0"/>
              <a:t>간단한 문자 전송을 통해 테스트</a:t>
            </a:r>
            <a:endParaRPr lang="en-US" altLang="ko-KR" sz="13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729221" y="363173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Time Line</a:t>
            </a:r>
            <a:endParaRPr lang="ko-KR" altLang="en-US" sz="2500" dirty="0"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lt"/>
              </a:rPr>
              <a:t>1</a:t>
            </a:r>
            <a:r>
              <a:rPr lang="en-US" altLang="ko-KR" sz="1500" dirty="0" smtClean="0">
                <a:latin typeface="+mj-lt"/>
              </a:rPr>
              <a:t>.1 </a:t>
            </a:r>
            <a:r>
              <a:rPr lang="ko-KR" altLang="en-US" sz="1500" dirty="0" smtClean="0">
                <a:latin typeface="+mj-lt"/>
              </a:rPr>
              <a:t>진행 과정</a:t>
            </a:r>
            <a:endParaRPr lang="ko-KR" altLang="en-US" sz="1500" dirty="0">
              <a:latin typeface="+mj-lt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2047217" y="3489078"/>
            <a:ext cx="0" cy="10700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47217" y="3939627"/>
            <a:ext cx="20978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v0.1</a:t>
            </a:r>
          </a:p>
          <a:p>
            <a:r>
              <a:rPr lang="ko-KR" altLang="en-US" sz="1300" dirty="0" smtClean="0"/>
              <a:t>프로그램 구조 협의</a:t>
            </a:r>
            <a:endParaRPr lang="en-US" altLang="ko-KR" sz="1300" dirty="0" smtClean="0"/>
          </a:p>
          <a:p>
            <a:r>
              <a:rPr lang="en-US" altLang="ko-KR" sz="1300" dirty="0" smtClean="0"/>
              <a:t>UDP </a:t>
            </a:r>
            <a:r>
              <a:rPr lang="ko-KR" altLang="en-US" sz="1300" dirty="0" smtClean="0"/>
              <a:t>전송 프로그램 작성</a:t>
            </a:r>
            <a:endParaRPr lang="en-US" altLang="ko-KR" sz="1300" dirty="0" smtClean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625534" y="2294401"/>
            <a:ext cx="0" cy="114227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64590" y="4993367"/>
            <a:ext cx="17383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인원 배치 변경</a:t>
            </a:r>
            <a:endParaRPr lang="en-US" altLang="ko-KR" sz="1300" dirty="0" smtClean="0"/>
          </a:p>
          <a:p>
            <a:r>
              <a:rPr lang="en-US" altLang="ko-KR" sz="1300" dirty="0" smtClean="0"/>
              <a:t>: </a:t>
            </a:r>
            <a:r>
              <a:rPr lang="ko-KR" altLang="en-US" sz="1300" dirty="0" smtClean="0"/>
              <a:t>기능을 중심으로</a:t>
            </a:r>
            <a:endParaRPr lang="en-US" altLang="ko-KR" sz="1300" dirty="0" smtClean="0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4664590" y="3441421"/>
            <a:ext cx="0" cy="20708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25534" y="2285998"/>
            <a:ext cx="19549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V0.2</a:t>
            </a:r>
          </a:p>
          <a:p>
            <a:r>
              <a:rPr lang="ko-KR" altLang="en-US" sz="1300" dirty="0"/>
              <a:t>무결성 </a:t>
            </a:r>
            <a:r>
              <a:rPr lang="en-US" altLang="ko-KR" sz="1300" dirty="0"/>
              <a:t>: MD5 check</a:t>
            </a:r>
          </a:p>
          <a:p>
            <a:r>
              <a:rPr lang="en-US" altLang="ko-KR" sz="1300" dirty="0"/>
              <a:t>TCP/IP </a:t>
            </a:r>
            <a:r>
              <a:rPr lang="ko-KR" altLang="en-US" sz="1300" dirty="0"/>
              <a:t>전송으로 변경</a:t>
            </a:r>
            <a:endParaRPr lang="en-US" altLang="ko-KR" sz="1300" dirty="0"/>
          </a:p>
          <a:p>
            <a:endParaRPr lang="en-US" altLang="ko-KR" sz="1300" dirty="0" smtClean="0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5880015" y="1380732"/>
            <a:ext cx="0" cy="20708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80015" y="1413594"/>
            <a:ext cx="20978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V0.3</a:t>
            </a:r>
            <a:endParaRPr lang="en-US" altLang="ko-KR" sz="1300" dirty="0"/>
          </a:p>
          <a:p>
            <a:r>
              <a:rPr lang="ko-KR" altLang="en-US" sz="1300" dirty="0" smtClean="0"/>
              <a:t>디렉토리 전송 기능</a:t>
            </a:r>
            <a:endParaRPr lang="en-US" altLang="ko-KR" sz="1300" dirty="0" smtClean="0"/>
          </a:p>
          <a:p>
            <a:r>
              <a:rPr lang="ko-KR" altLang="en-US" sz="1300" dirty="0" smtClean="0"/>
              <a:t>프로토콜 선택</a:t>
            </a:r>
            <a:endParaRPr lang="en-US" altLang="ko-KR" sz="1300" dirty="0" smtClean="0"/>
          </a:p>
          <a:p>
            <a:r>
              <a:rPr lang="ko-KR" altLang="en-US" sz="1300" dirty="0" smtClean="0"/>
              <a:t>전송 속도 출력</a:t>
            </a:r>
            <a:endParaRPr lang="en-US" altLang="ko-KR" sz="1300" dirty="0" smtClean="0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6771654" y="3447602"/>
            <a:ext cx="0" cy="79517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71654" y="3793433"/>
            <a:ext cx="19549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파일 전송 방식 변경</a:t>
            </a:r>
            <a:endParaRPr lang="en-US" altLang="ko-KR" sz="1300" dirty="0" smtClean="0"/>
          </a:p>
          <a:p>
            <a:r>
              <a:rPr lang="en-US" altLang="ko-KR" sz="1300" dirty="0" err="1" smtClean="0"/>
              <a:t>Gzip</a:t>
            </a:r>
            <a:r>
              <a:rPr lang="en-US" altLang="ko-KR" sz="1300" dirty="0" smtClean="0"/>
              <a:t> -&gt; Directory Path</a:t>
            </a: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8168486" y="2396793"/>
            <a:ext cx="0" cy="10700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68486" y="2395175"/>
            <a:ext cx="16011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Trello</a:t>
            </a:r>
          </a:p>
          <a:p>
            <a:r>
              <a:rPr lang="ko-KR" altLang="en-US" sz="1300" dirty="0" smtClean="0"/>
              <a:t>관리 도구에 추가</a:t>
            </a:r>
            <a:endParaRPr lang="en-US" altLang="ko-KR" sz="1300" dirty="0" smtClean="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9663804" y="3447472"/>
            <a:ext cx="0" cy="155194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63804" y="4370087"/>
            <a:ext cx="16011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V0.4</a:t>
            </a:r>
          </a:p>
          <a:p>
            <a:r>
              <a:rPr lang="ko-KR" altLang="en-US" sz="1300" dirty="0" smtClean="0"/>
              <a:t>이어 받기 추가</a:t>
            </a:r>
            <a:endParaRPr lang="en-US" altLang="ko-KR" sz="1300" dirty="0" smtClean="0"/>
          </a:p>
          <a:p>
            <a:r>
              <a:rPr lang="ko-KR" altLang="en-US" sz="1300" dirty="0" smtClean="0"/>
              <a:t>성능 테스트</a:t>
            </a:r>
            <a:endParaRPr lang="en-US" altLang="ko-KR" sz="1300" dirty="0" smtClean="0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10615522" y="1145268"/>
            <a:ext cx="0" cy="23077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615522" y="1097368"/>
            <a:ext cx="135589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V0.4+</a:t>
            </a:r>
          </a:p>
          <a:p>
            <a:r>
              <a:rPr lang="ko-KR" altLang="en-US" sz="1300" dirty="0" smtClean="0"/>
              <a:t>추가 기능</a:t>
            </a:r>
            <a:endParaRPr lang="en-US" altLang="ko-KR" sz="1300" dirty="0" smtClean="0"/>
          </a:p>
          <a:p>
            <a:r>
              <a:rPr lang="en-US" altLang="ko-KR" sz="1300" dirty="0" smtClean="0"/>
              <a:t>: </a:t>
            </a:r>
            <a:r>
              <a:rPr lang="ko-KR" altLang="en-US" sz="1300" dirty="0" smtClean="0"/>
              <a:t>전송 </a:t>
            </a:r>
            <a:r>
              <a:rPr lang="en-US" altLang="ko-KR" sz="1300" dirty="0" smtClean="0"/>
              <a:t>log</a:t>
            </a:r>
          </a:p>
          <a:p>
            <a:r>
              <a:rPr lang="en-US" altLang="ko-KR" sz="1300" dirty="0" smtClean="0"/>
              <a:t>: black list</a:t>
            </a:r>
          </a:p>
          <a:p>
            <a:r>
              <a:rPr lang="en-US" altLang="ko-KR" sz="1300" dirty="0" smtClean="0"/>
              <a:t>: </a:t>
            </a:r>
            <a:r>
              <a:rPr lang="ko-KR" altLang="en-US" sz="1300" dirty="0" err="1" smtClean="0"/>
              <a:t>확장자</a:t>
            </a:r>
            <a:r>
              <a:rPr lang="ko-KR" altLang="en-US" sz="1300" dirty="0" smtClean="0"/>
              <a:t> 검사</a:t>
            </a:r>
            <a:endParaRPr lang="en-US" altLang="ko-KR" sz="1300" dirty="0" smtClean="0"/>
          </a:p>
        </p:txBody>
      </p:sp>
    </p:spTree>
    <p:extLst>
      <p:ext uri="{BB962C8B-B14F-4D97-AF65-F5344CB8AC3E}">
        <p14:creationId xmlns:p14="http://schemas.microsoft.com/office/powerpoint/2010/main" val="151050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j-lt"/>
                <a:cs typeface="Arial" panose="020B0604020202020204" pitchFamily="34" charset="0"/>
              </a:rPr>
              <a:t>2 </a:t>
            </a:r>
            <a:r>
              <a:rPr lang="ko-KR" altLang="en-US" sz="1300" dirty="0" smtClean="0">
                <a:latin typeface="+mj-lt"/>
                <a:cs typeface="Arial" panose="020B0604020202020204" pitchFamily="34" charset="0"/>
              </a:rPr>
              <a:t>조</a:t>
            </a:r>
            <a:endParaRPr lang="ko-KR" altLang="en-US" sz="13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lt"/>
              </a:rPr>
              <a:t>1</a:t>
            </a:r>
            <a:r>
              <a:rPr lang="en-US" altLang="ko-KR" sz="1500" dirty="0" smtClean="0">
                <a:latin typeface="+mj-lt"/>
              </a:rPr>
              <a:t>.1 </a:t>
            </a:r>
            <a:r>
              <a:rPr lang="ko-KR" altLang="en-US" sz="1500" dirty="0" smtClean="0">
                <a:latin typeface="+mj-lt"/>
              </a:rPr>
              <a:t>진행 과정</a:t>
            </a:r>
            <a:endParaRPr lang="ko-KR" altLang="en-US" sz="15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9221" y="363173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+mj-ea"/>
                <a:ea typeface="+mj-ea"/>
                <a:cs typeface="Arial" panose="020B0604020202020204" pitchFamily="34" charset="0"/>
              </a:rPr>
              <a:t>구현 방식</a:t>
            </a:r>
            <a:endParaRPr lang="ko-KR" altLang="en-US" sz="25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1104" y="1414769"/>
            <a:ext cx="129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v0.2 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25769" y="1924986"/>
            <a:ext cx="7961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무결성 검사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Client : </a:t>
            </a:r>
            <a:r>
              <a:rPr lang="ko-KR" altLang="en-US" dirty="0" smtClean="0"/>
              <a:t>보낼 파일의 </a:t>
            </a:r>
            <a:r>
              <a:rPr lang="en-US" altLang="ko-KR" dirty="0" smtClean="0"/>
              <a:t>md5 </a:t>
            </a:r>
            <a:r>
              <a:rPr lang="ko-KR" altLang="en-US" dirty="0" smtClean="0"/>
              <a:t>값을 마지막 패킷으로 전송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Server : </a:t>
            </a:r>
            <a:r>
              <a:rPr lang="ko-KR" altLang="en-US" dirty="0" smtClean="0"/>
              <a:t>받은 파일의 </a:t>
            </a:r>
            <a:r>
              <a:rPr lang="en-US" altLang="ko-KR" dirty="0" smtClean="0"/>
              <a:t>md5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에서 온 </a:t>
            </a:r>
            <a:r>
              <a:rPr lang="en-US" altLang="ko-KR" dirty="0" smtClean="0"/>
              <a:t>md5</a:t>
            </a:r>
            <a:r>
              <a:rPr lang="ko-KR" altLang="en-US" dirty="0" smtClean="0"/>
              <a:t>값과 같이 출력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전송 프로토콜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         </a:t>
            </a:r>
            <a:r>
              <a:rPr lang="ko-KR" altLang="en-US" dirty="0" smtClean="0"/>
              <a:t>파일 경로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– md5 </a:t>
            </a:r>
            <a:r>
              <a:rPr lang="ko-KR" altLang="en-US" dirty="0" smtClean="0"/>
              <a:t>순으로 전송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33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j-lt"/>
                <a:cs typeface="Arial" panose="020B0604020202020204" pitchFamily="34" charset="0"/>
              </a:rPr>
              <a:t>2 </a:t>
            </a:r>
            <a:r>
              <a:rPr lang="ko-KR" altLang="en-US" sz="1300" dirty="0" smtClean="0">
                <a:latin typeface="+mj-lt"/>
                <a:cs typeface="Arial" panose="020B0604020202020204" pitchFamily="34" charset="0"/>
              </a:rPr>
              <a:t>조</a:t>
            </a:r>
            <a:endParaRPr lang="ko-KR" altLang="en-US" sz="13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lt"/>
              </a:rPr>
              <a:t>1</a:t>
            </a:r>
            <a:r>
              <a:rPr lang="en-US" altLang="ko-KR" sz="1500" dirty="0" smtClean="0">
                <a:latin typeface="+mj-lt"/>
              </a:rPr>
              <a:t>.1 </a:t>
            </a:r>
            <a:r>
              <a:rPr lang="ko-KR" altLang="en-US" sz="1500" dirty="0" smtClean="0">
                <a:latin typeface="+mj-lt"/>
              </a:rPr>
              <a:t>진행 과정</a:t>
            </a:r>
            <a:endParaRPr lang="ko-KR" altLang="en-US" sz="15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9221" y="363173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+mj-ea"/>
                <a:ea typeface="+mj-ea"/>
                <a:cs typeface="Arial" panose="020B0604020202020204" pitchFamily="34" charset="0"/>
              </a:rPr>
              <a:t>구현 방식</a:t>
            </a:r>
            <a:endParaRPr lang="ko-KR" altLang="en-US" sz="25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1104" y="1414769"/>
            <a:ext cx="129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v0.3 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25769" y="1924986"/>
            <a:ext cx="79612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디렉토리 전송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Client </a:t>
            </a:r>
            <a:r>
              <a:rPr lang="ko-KR" altLang="en-US" dirty="0" smtClean="0"/>
              <a:t>에서 재귀적으로 디렉토리 구조를 큐로 저장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순차로 전송하면 메타데이터에 따라 서버에서 재 구축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프로토콜 선택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스레드 사용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전송 속도 측정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패킷 전송 루프에서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보낸 패킷의 사이즈를 계산해서 출력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585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stCxn id="5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j-lt"/>
                <a:cs typeface="Arial" panose="020B0604020202020204" pitchFamily="34" charset="0"/>
              </a:rPr>
              <a:t>2 </a:t>
            </a:r>
            <a:r>
              <a:rPr lang="ko-KR" altLang="en-US" sz="1300" dirty="0" smtClean="0">
                <a:latin typeface="+mj-lt"/>
                <a:cs typeface="Arial" panose="020B0604020202020204" pitchFamily="34" charset="0"/>
              </a:rPr>
              <a:t>조</a:t>
            </a:r>
            <a:endParaRPr lang="ko-KR" altLang="en-US" sz="13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lt"/>
              </a:rPr>
              <a:t>1</a:t>
            </a:r>
            <a:r>
              <a:rPr lang="en-US" altLang="ko-KR" sz="1500" dirty="0" smtClean="0">
                <a:latin typeface="+mj-lt"/>
              </a:rPr>
              <a:t>.1 </a:t>
            </a:r>
            <a:r>
              <a:rPr lang="ko-KR" altLang="en-US" sz="1500" dirty="0" smtClean="0">
                <a:latin typeface="+mj-lt"/>
              </a:rPr>
              <a:t>진행 과정</a:t>
            </a:r>
            <a:endParaRPr lang="ko-KR" altLang="en-US" sz="15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9221" y="363173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+mj-ea"/>
                <a:ea typeface="+mj-ea"/>
                <a:cs typeface="Arial" panose="020B0604020202020204" pitchFamily="34" charset="0"/>
              </a:rPr>
              <a:t>구현 방식</a:t>
            </a:r>
            <a:endParaRPr lang="ko-KR" altLang="en-US" sz="25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1104" y="1414769"/>
            <a:ext cx="129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v0.4 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25769" y="1924986"/>
            <a:ext cx="7961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이어받기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패킷 전송 시 파일에 파일 경로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디스크립터</a:t>
            </a:r>
            <a:r>
              <a:rPr lang="ko-KR" altLang="en-US" dirty="0" smtClean="0"/>
              <a:t>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폴더 여부 기록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Client</a:t>
            </a:r>
            <a:r>
              <a:rPr lang="ko-KR" altLang="en-US" dirty="0"/>
              <a:t> </a:t>
            </a:r>
            <a:r>
              <a:rPr lang="ko-KR" altLang="en-US" dirty="0" smtClean="0"/>
              <a:t>재 실행 시 기록을 바탕으로 재전송 여부를 물어봄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241104" y="3389090"/>
            <a:ext cx="129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v0.4+ 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25769" y="3899307"/>
            <a:ext cx="7961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전송 로그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전송 정보를 </a:t>
            </a:r>
            <a:r>
              <a:rPr lang="en-US" altLang="ko-KR" dirty="0" smtClean="0"/>
              <a:t>log.txt</a:t>
            </a:r>
            <a:r>
              <a:rPr lang="ko-KR" altLang="en-US" dirty="0" smtClean="0"/>
              <a:t>에 저장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블랙리스트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IpCheck.txt</a:t>
            </a:r>
            <a:r>
              <a:rPr lang="ko-KR" altLang="en-US" dirty="0" smtClean="0"/>
              <a:t>에 있는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일 경우 서버에서 전송을 받지 않음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확장자</a:t>
            </a:r>
            <a:r>
              <a:rPr lang="ko-KR" altLang="en-US" dirty="0" smtClean="0"/>
              <a:t> 검사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/>
              <a:t>filter.dat</a:t>
            </a:r>
            <a:r>
              <a:rPr lang="ko-KR" altLang="en-US" dirty="0" smtClean="0"/>
              <a:t>에 저장된 </a:t>
            </a:r>
            <a:r>
              <a:rPr lang="ko-KR" altLang="en-US" dirty="0" err="1" smtClean="0"/>
              <a:t>확장자는</a:t>
            </a:r>
            <a:r>
              <a:rPr lang="ko-KR" altLang="en-US" dirty="0" smtClean="0"/>
              <a:t> 서버에서 받지 않음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6423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6" idx="3"/>
          </p:cNvCxnSpPr>
          <p:nvPr/>
        </p:nvCxnSpPr>
        <p:spPr>
          <a:xfrm>
            <a:off x="1725769" y="313151"/>
            <a:ext cx="10144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6879" y="166957"/>
            <a:ext cx="1458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SW Project 2017</a:t>
            </a:r>
            <a:endParaRPr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60608" y="6581104"/>
            <a:ext cx="1150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264960" y="6299333"/>
            <a:ext cx="6053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+mj-lt"/>
                <a:cs typeface="Arial" panose="020B0604020202020204" pitchFamily="34" charset="0"/>
              </a:rPr>
              <a:t>2 </a:t>
            </a:r>
            <a:r>
              <a:rPr lang="ko-KR" altLang="en-US" sz="1300" dirty="0" smtClean="0">
                <a:latin typeface="+mj-lt"/>
                <a:cs typeface="Arial" panose="020B0604020202020204" pitchFamily="34" charset="0"/>
              </a:rPr>
              <a:t>조</a:t>
            </a:r>
            <a:endParaRPr lang="ko-KR" altLang="en-US" sz="13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879" y="505113"/>
            <a:ext cx="1620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+mj-lt"/>
              </a:rPr>
              <a:t>1.2 </a:t>
            </a:r>
            <a:r>
              <a:rPr lang="ko-KR" altLang="en-US" sz="1500" dirty="0" smtClean="0">
                <a:latin typeface="+mj-lt"/>
              </a:rPr>
              <a:t>결과</a:t>
            </a:r>
            <a:endParaRPr lang="ko-KR" altLang="en-US" sz="15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9221" y="363173"/>
            <a:ext cx="4114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+mj-ea"/>
                <a:ea typeface="+mj-ea"/>
                <a:cs typeface="Arial" panose="020B0604020202020204" pitchFamily="34" charset="0"/>
              </a:rPr>
              <a:t>동영상</a:t>
            </a:r>
            <a:endParaRPr lang="ko-KR" altLang="en-US" sz="25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KakaoTalk_Video_20170616_0202_02_2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5177" y="874046"/>
            <a:ext cx="9620519" cy="54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824</Words>
  <Application>Microsoft Office PowerPoint</Application>
  <PresentationFormat>와이드스크린</PresentationFormat>
  <Paragraphs>237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HY견고딕</vt:lpstr>
      <vt:lpstr>HY중고딕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YOURI</dc:creator>
  <cp:lastModifiedBy>YOURI</cp:lastModifiedBy>
  <cp:revision>103</cp:revision>
  <dcterms:created xsi:type="dcterms:W3CDTF">2017-06-11T12:32:15Z</dcterms:created>
  <dcterms:modified xsi:type="dcterms:W3CDTF">2017-06-15T17:18:46Z</dcterms:modified>
</cp:coreProperties>
</file>